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5"/>
    <p:sldMasterId id="2147483699" r:id="rId6"/>
    <p:sldMasterId id="2147483700" r:id="rId7"/>
    <p:sldMasterId id="214748370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y="5143500" cx="9144000"/>
  <p:notesSz cx="6858000" cy="9144000"/>
  <p:embeddedFontLst>
    <p:embeddedFont>
      <p:font typeface="Candara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Helvetica Neue Light"/>
      <p:regular r:id="rId55"/>
      <p:bold r:id="rId56"/>
      <p:italic r:id="rId57"/>
      <p:boldItalic r:id="rId58"/>
    </p:embeddedFont>
    <p:embeddedFont>
      <p:font typeface="Gill Sans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ung Kim"/>
  <p:cmAuthor clrIdx="1" id="1" initials="" lastIdx="1" name="梁展鹏"/>
  <p:cmAuthor clrIdx="2" id="2" initials="" lastIdx="1" name="Golden Grape"/>
  <p:cmAuthor clrIdx="3" id="3" initials="" lastIdx="1" name="Michele Buccoli"/>
  <p:cmAuthor clrIdx="4" id="4" initials="" lastIdx="1" name="Hwanhee Ki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F7215A-B7B9-4D3E-BC86-1EBB5B073FBF}">
  <a:tblStyle styleId="{99F7215A-B7B9-4D3E-BC86-1EBB5B073FBF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AF7E9"/>
          </a:solidFill>
        </a:fill>
      </a:tcStyle>
    </a:wholeTbl>
    <a:band1H>
      <a:tcTxStyle/>
    </a:band1H>
    <a:band2H>
      <a:tcTxStyle b="off" i="off"/>
      <a:tcStyle>
        <a:fill>
          <a:solidFill>
            <a:srgbClr val="EDEADD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48" Type="http://schemas.openxmlformats.org/officeDocument/2006/relationships/font" Target="fonts/Candara-bold.fntdata"/><Relationship Id="rId47" Type="http://schemas.openxmlformats.org/officeDocument/2006/relationships/font" Target="fonts/Candara-regular.fntdata"/><Relationship Id="rId49" Type="http://schemas.openxmlformats.org/officeDocument/2006/relationships/font" Target="fonts/Candara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GillSans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HelveticaNeue-regular.fntdata"/><Relationship Id="rId50" Type="http://schemas.openxmlformats.org/officeDocument/2006/relationships/font" Target="fonts/Candara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2.xml"/><Relationship Id="rId55" Type="http://schemas.openxmlformats.org/officeDocument/2006/relationships/font" Target="fonts/HelveticaNeueLight-regular.fntdata"/><Relationship Id="rId10" Type="http://schemas.openxmlformats.org/officeDocument/2006/relationships/slide" Target="slides/slide1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4.xml"/><Relationship Id="rId57" Type="http://schemas.openxmlformats.org/officeDocument/2006/relationships/font" Target="fonts/HelveticaNeueLight-italic.fntdata"/><Relationship Id="rId12" Type="http://schemas.openxmlformats.org/officeDocument/2006/relationships/slide" Target="slides/slide3.xml"/><Relationship Id="rId56" Type="http://schemas.openxmlformats.org/officeDocument/2006/relationships/font" Target="fonts/HelveticaNeueLight-bold.fntdata"/><Relationship Id="rId15" Type="http://schemas.openxmlformats.org/officeDocument/2006/relationships/slide" Target="slides/slide6.xml"/><Relationship Id="rId59" Type="http://schemas.openxmlformats.org/officeDocument/2006/relationships/font" Target="fonts/GillSans-regular.fntdata"/><Relationship Id="rId14" Type="http://schemas.openxmlformats.org/officeDocument/2006/relationships/slide" Target="slides/slide5.xml"/><Relationship Id="rId58" Type="http://schemas.openxmlformats.org/officeDocument/2006/relationships/font" Target="fonts/HelveticaNeueLight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20T03:38:11.741">
    <p:pos x="2217" y="2255"/>
    <p:text>What is this?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8-01-17T04:56:15.468">
    <p:pos x="6000" y="0"/>
    <p:text>aconda-navigator-for-mac上安装PyTorch；
https://p2ng.github.io/2018/01/10/anaconda-navigator-for-mac/</p:text>
  </p:cm>
  <p:cm authorId="2" idx="1" dt="2017-10-09T08:56:20.987">
    <p:pos x="6000" y="100"/>
    <p:text>I do recommend cocalc.com. 
it was sagemath cloud before.  A cloud computation platform based on python, R, sage...
It has pytorch installed already</p:text>
  </p:cm>
  <p:cm authorId="3" idx="1" dt="2017-10-11T12:54:30.665">
    <p:pos x="6000" y="200"/>
    <p:text>Windows 64 bit: 
conda install -c peterjc123 pytorch 
https://anaconda.org/peterjc123/pytorch</p:text>
  </p:cm>
  <p:cm authorId="4" idx="1" dt="2017-10-10T01:31:20.639">
    <p:pos x="6000" y="300"/>
    <p:text>윈도우 버전 설치는 여기를 참고했습니다. http://bob3rdnewbie.tistory.com/313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7003e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7003e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7be7003ef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7be7003ef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7be7003ef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7be7003ef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7be7003ef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7be7003ef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7be7003e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7be7003ef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7be7003ef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7be7003ef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be57e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be57e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7be7003ef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e7003ef_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5bf6c7ba5_1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707e775c3_186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7be7003ef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</a:t>
            </a:r>
            <a:r>
              <a:rPr lang="en"/>
              <a:t>explain</a:t>
            </a:r>
            <a:r>
              <a:rPr lang="en"/>
              <a:t> this terms using this </a:t>
            </a:r>
            <a:r>
              <a:rPr lang="en"/>
              <a:t>diagram</a:t>
            </a:r>
            <a:r>
              <a:rPr lang="en"/>
              <a:t> from the Deep Learning book.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</a:t>
            </a:r>
            <a:r>
              <a:rPr lang="en"/>
              <a:t>intelligent</a:t>
            </a:r>
            <a:r>
              <a:rPr lang="en"/>
              <a:t>, we can call AI, a very broad concept.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</a:t>
            </a:r>
            <a:r>
              <a:rPr lang="en"/>
              <a:t>neural nets</a:t>
            </a:r>
            <a:r>
              <a:rPr lang="en"/>
              <a:t> and the layers are deep, usually we call it deep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07e775c3_18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07e775c3_18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as developer?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07e775c3_18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07e775c3_18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still we need to </a:t>
            </a:r>
            <a:r>
              <a:rPr lang="en"/>
              <a:t>manually</a:t>
            </a:r>
            <a:r>
              <a:rPr lang="en"/>
              <a:t> select </a:t>
            </a:r>
            <a:r>
              <a:rPr lang="en"/>
              <a:t>reasonable</a:t>
            </a:r>
            <a:r>
              <a:rPr lang="en"/>
              <a:t> inputs for ML.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07e775c3_18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07e775c3_18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programming </a:t>
            </a:r>
            <a:r>
              <a:rPr lang="en"/>
              <a:t>paradigm</a:t>
            </a:r>
            <a:r>
              <a:rPr lang="en"/>
              <a:t> can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ab6f625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bab6f625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07e775c3_186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words. </a:t>
            </a:r>
            <a:r>
              <a:rPr lang="en"/>
              <a:t>Traditionally</a:t>
            </a:r>
            <a:r>
              <a:rPr lang="en"/>
              <a:t> developers program these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523" name="Google Shape;523;g2707e775c3_186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</a:t>
            </a:r>
            <a:r>
              <a:rPr lang="en"/>
              <a:t>resources including my lectures.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be7003ef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7be7003ef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bab6f625_5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7bab6f625_5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b85c0be6_29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5b85c0be6_29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be7003ef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7be7003ef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e57eb71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ML/DL for Everyone with PyTorch, which covers basic deep learning concepts with Pytorch. My name is Sung Kim from HKUST.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</a:t>
            </a:r>
            <a:r>
              <a:rPr lang="en"/>
              <a:t>lecture</a:t>
            </a:r>
            <a:r>
              <a:rPr lang="en"/>
              <a:t> will </a:t>
            </a:r>
            <a:r>
              <a:rPr lang="en"/>
              <a:t>overview the entire course.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code and slides are available these locations.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e57eb7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85c0be6_29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85c0be6_29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</a:t>
            </a:r>
            <a:r>
              <a:rPr lang="en"/>
              <a:t>goals</a:t>
            </a:r>
            <a:r>
              <a:rPr lang="en"/>
              <a:t> of these lectures?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the basic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implement these </a:t>
            </a:r>
            <a:r>
              <a:rPr lang="en"/>
              <a:t>concepts</a:t>
            </a:r>
            <a:r>
              <a:rPr lang="en"/>
              <a:t> using pytorch to get concrete understanding.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take and enjoy this course, you just need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… basic python. Zero to All!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you are standing somewhere in the between here. Hopefully this lecture can help you move </a:t>
            </a:r>
            <a:r>
              <a:rPr lang="en"/>
              <a:t>towards</a:t>
            </a:r>
            <a:r>
              <a:rPr lang="en"/>
              <a:t> to the exper.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7be7003e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707e775c3_209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4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://bit.ly/PyTorchVideo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gif"/><Relationship Id="rId4" Type="http://schemas.openxmlformats.org/officeDocument/2006/relationships/image" Target="../media/image26.png"/><Relationship Id="rId9" Type="http://schemas.openxmlformats.org/officeDocument/2006/relationships/hyperlink" Target="http://bit.ly/PyTorchZeroAl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mailto:hunkim+ml@gmail.com" TargetMode="External"/><Relationship Id="rId8" Type="http://schemas.openxmlformats.org/officeDocument/2006/relationships/hyperlink" Target="https://github.com/hunkim/PyTorchZeroT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1.jp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hyperlink" Target="https://ml-showcase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pytorch.org/about/" TargetMode="External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2.xml"/><Relationship Id="rId4" Type="http://schemas.openxmlformats.org/officeDocument/2006/relationships/image" Target="../media/image15.jpg"/><Relationship Id="rId5" Type="http://schemas.openxmlformats.org/officeDocument/2006/relationships/image" Target="../media/image29.png"/><Relationship Id="rId6" Type="http://schemas.openxmlformats.org/officeDocument/2006/relationships/image" Target="../media/image1.png"/><Relationship Id="rId7" Type="http://schemas.openxmlformats.org/officeDocument/2006/relationships/hyperlink" Target="http://pytorch.or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jp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" y="2062776"/>
            <a:ext cx="1732901" cy="3080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6" name="Google Shape;21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8" name="Google Shape;21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20" name="Google Shape;220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88" name="Google Shape;2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90" name="Google Shape;290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descr="Image" id="293" name="Google Shape;29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descr="Image" id="302" name="Google Shape;3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04" name="Google Shape;304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descr="Image" id="310" name="Google Shape;310;p6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descr="Image" id="317" name="Google Shape;3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0" name="Google Shape;320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descr="Image" id="331" name="Google Shape;33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338" name="Google Shape;33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descr="Image" id="344" name="Google Shape;34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59" name="Google Shape;35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descr="Image" id="364" name="Google Shape;364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descr="Image" id="366" name="Google Shape;36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74" name="Google Shape;3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78" name="Google Shape;3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89" name="Google Shape;3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0" name="Google Shape;39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02" name="Google Shape;4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12" name="Google Shape;41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14" name="Google Shape;41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6" name="Google Shape;226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7" name="Google Shape;2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9" name="Google Shape;41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21" name="Google Shape;4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0" name="Google Shape;43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32" name="Google Shape;43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3" name="Google Shape;43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4" name="Google Shape;43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5" name="Google Shape;43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443" name="Google Shape;4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4" name="Google Shape;44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46" name="Google Shape;44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7" name="Google Shape;44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8" name="Google Shape;44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9" name="Google Shape;44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61" name="Google Shape;46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2" name="Google Shape;46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64" name="Google Shape;464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5" name="Google Shape;46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6" name="Google Shape;46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7" name="Google Shape;46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{99F7215A-B7B9-4D3E-BC86-1EBB5B073FBF}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T="19050" marB="19050" marR="19050" marL="19050" anchor="ctr"/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2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4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6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?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490" name="Google Shape;490;p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1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1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505" name="Google Shape;505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2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513" name="Google Shape;513;p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3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00" y="-76200"/>
            <a:ext cx="2194048" cy="21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type="title"/>
          </p:nvPr>
        </p:nvSpPr>
        <p:spPr>
          <a:xfrm>
            <a:off x="1988625" y="480775"/>
            <a:ext cx="4896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your comments!</a:t>
            </a:r>
            <a:endParaRPr/>
          </a:p>
        </p:txBody>
      </p:sp>
      <p:sp>
        <p:nvSpPr>
          <p:cNvPr id="234" name="Google Shape;234;p57"/>
          <p:cNvSpPr txBox="1"/>
          <p:nvPr>
            <p:ph idx="1" type="body"/>
          </p:nvPr>
        </p:nvSpPr>
        <p:spPr>
          <a:xfrm>
            <a:off x="495455" y="15950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Kyung Mo Kweon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JooSung Yoon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jungho choi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나로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Junmo 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Hwanhee Kim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Stephen Lai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 GmbH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Karthick 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Kabjin Kwon</a:t>
            </a:r>
            <a:endParaRPr sz="1800"/>
          </a:p>
        </p:txBody>
      </p:sp>
      <p:sp>
        <p:nvSpPr>
          <p:cNvPr id="235" name="Google Shape;235;p57"/>
          <p:cNvSpPr txBox="1"/>
          <p:nvPr>
            <p:ph idx="1" type="body"/>
          </p:nvPr>
        </p:nvSpPr>
        <p:spPr>
          <a:xfrm>
            <a:off x="3397355" y="17474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Zhou He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Mat Kelcey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  <p:sp>
        <p:nvSpPr>
          <p:cNvPr id="236" name="Google Shape;236;p57"/>
          <p:cNvSpPr txBox="1"/>
          <p:nvPr>
            <p:ph idx="1" type="body"/>
          </p:nvPr>
        </p:nvSpPr>
        <p:spPr>
          <a:xfrm>
            <a:off x="6299255" y="1874650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525" name="Google Shape;5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descr="pasted-image.png" id="527" name="Google Shape;52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28" name="Google Shape;52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4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/>
          <p:nvPr>
            <p:ph idx="1" type="body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descr="pasted-image.tiff" id="536" name="Google Shape;53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7" name="Google Shape;53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8" name="Google Shape;53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/>
          <p:nvPr>
            <p:ph idx="1" type="body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  <p:pic>
        <p:nvPicPr>
          <p:cNvPr descr="Image result for pytorch" id="545" name="Google Shape;54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>
            <p:ph idx="1" type="body"/>
          </p:nvPr>
        </p:nvSpPr>
        <p:spPr>
          <a:xfrm>
            <a:off x="299250" y="1293000"/>
            <a:ext cx="8545500" cy="325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More Pythonic (imperative) 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/>
              <a:t>Flexible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Intuitive and cleaner code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Easy to debug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Neural Networkic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Write code as the network works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forward/backward</a:t>
            </a:r>
            <a:endParaRPr sz="2400"/>
          </a:p>
        </p:txBody>
      </p:sp>
      <p:pic>
        <p:nvPicPr>
          <p:cNvPr descr="Image result for pytorch"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/>
          <p:nvPr>
            <p:ph type="title"/>
          </p:nvPr>
        </p:nvSpPr>
        <p:spPr>
          <a:xfrm>
            <a:off x="2147691" y="140639"/>
            <a:ext cx="2420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Install </a:t>
            </a:r>
            <a:endParaRPr/>
          </a:p>
        </p:txBody>
      </p:sp>
      <p:pic>
        <p:nvPicPr>
          <p:cNvPr descr="Image" id="558" name="Google Shape;558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9" name="Google Shape;559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378" y="1282091"/>
            <a:ext cx="7270504" cy="3226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0" name="Google Shape;560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9050" y="272366"/>
            <a:ext cx="2578217" cy="700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8"/>
          <p:cNvSpPr txBox="1"/>
          <p:nvPr/>
        </p:nvSpPr>
        <p:spPr>
          <a:xfrm>
            <a:off x="76056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http://pytorch.org</a:t>
            </a:r>
            <a:r>
              <a:rPr lang="en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1-1: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PyTorch on your computer!</a:t>
            </a:r>
            <a:endParaRPr/>
          </a:p>
        </p:txBody>
      </p:sp>
      <p:sp>
        <p:nvSpPr>
          <p:cNvPr id="567" name="Google Shape;567;p89"/>
          <p:cNvSpPr txBox="1"/>
          <p:nvPr/>
        </p:nvSpPr>
        <p:spPr>
          <a:xfrm>
            <a:off x="990375" y="2048950"/>
            <a:ext cx="7163400" cy="231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09:40 $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python3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Python 3.6.2 (v3.6.2:5fd33b5926,Jul 16 2017, 20:11:06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[GCC 4.2.1 (Apple Inc. build 5666) (dot 3)] on darwin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import torch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print(torch.__version__)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0.2.0_3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# Happy!!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573" name="Google Shape;573;p9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</a:t>
            </a:r>
            <a:r>
              <a:rPr lang="en" sz="2200"/>
              <a:t>, Logistic, softmax models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DNN: Deep Neural Net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CNN: Convolutional Neural Net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RNN: </a:t>
            </a:r>
            <a:r>
              <a:rPr lang="en" sz="2200"/>
              <a:t>Recurrent</a:t>
            </a:r>
            <a:r>
              <a:rPr lang="en" sz="2200"/>
              <a:t> Neural Net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Write everything in PyTorch</a:t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8" name="Google Shape;57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1"/>
          <p:cNvSpPr txBox="1"/>
          <p:nvPr/>
        </p:nvSpPr>
        <p:spPr>
          <a:xfrm>
            <a:off x="4673375" y="2022550"/>
            <a:ext cx="36060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2: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Model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2" name="Google Shape;2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8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4" name="Google Shape;24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8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46" name="Google Shape;246;p58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600" y="1666875"/>
            <a:ext cx="5497825" cy="34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3" name="Google Shape;253;p59"/>
          <p:cNvSpPr txBox="1"/>
          <p:nvPr>
            <p:ph idx="1" type="body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</a:t>
            </a:r>
            <a:r>
              <a:rPr lang="en" sz="2400"/>
              <a:t>mplementation skills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algebra + probability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  <p:sp>
        <p:nvSpPr>
          <p:cNvPr id="254" name="Google Shape;254;p59"/>
          <p:cNvSpPr txBox="1"/>
          <p:nvPr/>
        </p:nvSpPr>
        <p:spPr>
          <a:xfrm>
            <a:off x="6749350" y="350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Adapted the </a:t>
            </a: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Illustration by Oliver Caviglioli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  <a:endParaRPr/>
          </a:p>
        </p:txBody>
      </p:sp>
      <p:pic>
        <p:nvPicPr>
          <p:cNvPr descr="Image" id="260" name="Google Shape;26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descr="Image" id="266" name="Google Shape;26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2" name="Google Shape;27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8" name="Google Shape;27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80" name="Google Shape;280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